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9" r:id="rId4"/>
    <p:sldId id="262" r:id="rId5"/>
    <p:sldId id="260" r:id="rId6"/>
    <p:sldId id="263" r:id="rId7"/>
    <p:sldId id="264" r:id="rId8"/>
    <p:sldId id="266" r:id="rId9"/>
    <p:sldId id="265" r:id="rId10"/>
    <p:sldId id="257" r:id="rId11"/>
    <p:sldId id="268" r:id="rId12"/>
    <p:sldId id="267" r:id="rId13"/>
    <p:sldId id="273" r:id="rId14"/>
    <p:sldId id="270" r:id="rId15"/>
    <p:sldId id="288" r:id="rId16"/>
    <p:sldId id="272" r:id="rId17"/>
    <p:sldId id="276" r:id="rId18"/>
    <p:sldId id="277" r:id="rId19"/>
    <p:sldId id="274" r:id="rId20"/>
    <p:sldId id="284" r:id="rId21"/>
    <p:sldId id="282" r:id="rId22"/>
    <p:sldId id="278" r:id="rId23"/>
    <p:sldId id="279" r:id="rId24"/>
    <p:sldId id="280" r:id="rId25"/>
    <p:sldId id="286" r:id="rId26"/>
    <p:sldId id="287" r:id="rId27"/>
    <p:sldId id="28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5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0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5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8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9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DE5C4-40D1-4F61-BFAE-C4252066C0C7}" type="datetimeFigureOut">
              <a:rPr lang="en-US" smtClean="0"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7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2455"/>
            <a:ext cx="9144000" cy="3267508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micro-instabilities  impact on the electron temperature gradient length in NSTX pedestals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6091"/>
            <a:ext cx="9144000" cy="135081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Presenter: Max </a:t>
            </a:r>
            <a:r>
              <a:rPr lang="en-US" dirty="0"/>
              <a:t>T. </a:t>
            </a:r>
            <a:r>
              <a:rPr lang="en-US" dirty="0" smtClean="0"/>
              <a:t>Curie</a:t>
            </a:r>
          </a:p>
          <a:p>
            <a:r>
              <a:rPr lang="en-US" sz="1800" dirty="0" smtClean="0"/>
              <a:t>Galina </a:t>
            </a:r>
            <a:r>
              <a:rPr lang="en-US" sz="1800" dirty="0" err="1"/>
              <a:t>Avdeeva</a:t>
            </a:r>
            <a:r>
              <a:rPr lang="en-US" sz="1800" dirty="0"/>
              <a:t>, Jason </a:t>
            </a:r>
            <a:r>
              <a:rPr lang="en-US" sz="1800" dirty="0" err="1"/>
              <a:t>Parisi</a:t>
            </a:r>
            <a:r>
              <a:rPr lang="en-US" sz="1800" dirty="0"/>
              <a:t>, Gary </a:t>
            </a:r>
            <a:r>
              <a:rPr lang="en-US" sz="1800" dirty="0" err="1"/>
              <a:t>Staebler</a:t>
            </a:r>
            <a:r>
              <a:rPr lang="en-US" sz="1800" dirty="0"/>
              <a:t>, David R. Hatch, Stefano </a:t>
            </a:r>
            <a:r>
              <a:rPr lang="en-US" sz="1800" dirty="0" err="1"/>
              <a:t>Munaretto</a:t>
            </a:r>
            <a:r>
              <a:rPr lang="en-US" sz="1800" dirty="0"/>
              <a:t>, Sterling Smith, Walter Guttenfelder, Mate Lampert, Oak Nelson, Tom </a:t>
            </a:r>
            <a:r>
              <a:rPr lang="en-US" sz="1800" dirty="0" err="1"/>
              <a:t>Neiser</a:t>
            </a:r>
            <a:r>
              <a:rPr lang="en-US" sz="1800" dirty="0"/>
              <a:t>, Joel </a:t>
            </a:r>
            <a:r>
              <a:rPr lang="en-US" sz="1800" dirty="0" err="1"/>
              <a:t>Larakers</a:t>
            </a:r>
            <a:r>
              <a:rPr lang="en-US" sz="1800" dirty="0"/>
              <a:t>, Stanley Kaye, Eric Fredrickson, Ahmed Diallo, </a:t>
            </a:r>
            <a:r>
              <a:rPr lang="en-US" sz="1800" dirty="0" err="1"/>
              <a:t>Ehab</a:t>
            </a:r>
            <a:r>
              <a:rPr lang="en-US" sz="1800" dirty="0"/>
              <a:t> Hassan, Michael </a:t>
            </a:r>
            <a:r>
              <a:rPr lang="en-US" sz="1800" dirty="0" err="1"/>
              <a:t>Halfmoon</a:t>
            </a:r>
            <a:r>
              <a:rPr lang="en-US" sz="1800" dirty="0"/>
              <a:t>, Joshua M </a:t>
            </a:r>
            <a:r>
              <a:rPr lang="en-US" sz="1800" dirty="0" err="1"/>
              <a:t>Manela</a:t>
            </a:r>
            <a:r>
              <a:rPr lang="en-US" sz="1800" dirty="0"/>
              <a:t>, Matthew M </a:t>
            </a:r>
            <a:r>
              <a:rPr lang="en-US" sz="1800" dirty="0" err="1"/>
              <a:t>Tennery</a:t>
            </a:r>
            <a:r>
              <a:rPr lang="en-US" sz="1800" dirty="0"/>
              <a:t>, NSTX team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8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Spotting </a:t>
            </a:r>
            <a:r>
              <a:rPr lang="en-US" dirty="0" smtClean="0"/>
              <a:t>H-mode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131519" cy="46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Spotting </a:t>
            </a:r>
            <a:r>
              <a:rPr lang="en-US" dirty="0" smtClean="0"/>
              <a:t>H-mode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131519" cy="4671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48" y="707016"/>
            <a:ext cx="3271022" cy="23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Spotting </a:t>
            </a:r>
            <a:r>
              <a:rPr lang="en-US" dirty="0" smtClean="0"/>
              <a:t>H-mode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131519" cy="46716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42709" y="1974273"/>
            <a:ext cx="1946564" cy="34428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7917873" y="1110190"/>
                <a:ext cx="3808350" cy="1233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The current filter for H-mode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/>
                          </m:ctrlPr>
                        </m:sSubPr>
                        <m:e>
                          <m:r>
                            <a:rPr lang="en-US" sz="2400"/>
                            <m:t>𝑟</m:t>
                          </m:r>
                        </m:e>
                        <m:sub>
                          <m:r>
                            <a:rPr lang="en-US" sz="2400"/>
                            <m:t>𝑝𝑒𝑑</m:t>
                          </m:r>
                        </m:sub>
                      </m:sSub>
                      <m:r>
                        <a:rPr lang="en-US" sz="2400"/>
                        <m:t>&gt;1.35</m:t>
                      </m:r>
                      <m:r>
                        <a:rPr lang="en-US" sz="2400"/>
                        <m:t>𝑚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73" y="1110190"/>
                <a:ext cx="3808350" cy="1233415"/>
              </a:xfrm>
              <a:prstGeom prst="rect">
                <a:avLst/>
              </a:prstGeom>
              <a:blipFill>
                <a:blip r:embed="rId3"/>
                <a:stretch>
                  <a:fillRect l="-2560" t="-3960" r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/>
                  <a:t> dependence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2035" y="1825625"/>
                <a:ext cx="5784273" cy="4351338"/>
              </a:xfrm>
            </p:spPr>
            <p:txBody>
              <a:bodyPr/>
              <a:lstStyle/>
              <a:p>
                <a:r>
                  <a:rPr lang="en-US" dirty="0" smtClean="0"/>
                  <a:t>There is a </a:t>
                </a:r>
                <a:r>
                  <a:rPr lang="en-US" dirty="0"/>
                  <a:t>l</a:t>
                </a:r>
                <a:r>
                  <a:rPr lang="en-US" dirty="0" smtClean="0"/>
                  <a:t>arge cluster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&lt;1.5</m:t>
                    </m:r>
                  </m:oMath>
                </a14:m>
                <a:r>
                  <a:rPr lang="en-US" dirty="0" smtClean="0"/>
                  <a:t> is the likely attributed by electron temperature gradient mode (ETG)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2035" y="1825625"/>
                <a:ext cx="5784273" cy="4351338"/>
              </a:xfrm>
              <a:blipFill>
                <a:blip r:embed="rId3"/>
                <a:stretch>
                  <a:fillRect l="-189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0" y="1357745"/>
            <a:ext cx="5764407" cy="45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/>
                  <a:t> dependence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2035" y="1825625"/>
                <a:ext cx="5784273" cy="4351338"/>
              </a:xfrm>
            </p:spPr>
            <p:txBody>
              <a:bodyPr/>
              <a:lstStyle/>
              <a:p>
                <a:r>
                  <a:rPr lang="en-US" dirty="0" smtClean="0"/>
                  <a:t>There is a </a:t>
                </a:r>
                <a:r>
                  <a:rPr lang="en-US" dirty="0"/>
                  <a:t>l</a:t>
                </a:r>
                <a:r>
                  <a:rPr lang="en-US" dirty="0" smtClean="0"/>
                  <a:t>arge cluster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&lt;1.5</m:t>
                    </m:r>
                  </m:oMath>
                </a14:m>
                <a:r>
                  <a:rPr lang="en-US" dirty="0" smtClean="0"/>
                  <a:t> is the likely attributed by electron temperature gradient mode (ETG)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2035" y="1825625"/>
                <a:ext cx="5784273" cy="4351338"/>
              </a:xfrm>
              <a:blipFill>
                <a:blip r:embed="rId3"/>
                <a:stretch>
                  <a:fillRect l="-189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0" y="1357745"/>
            <a:ext cx="5764407" cy="4556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990607">
            <a:off x="1313506" y="3164903"/>
            <a:ext cx="805104" cy="222112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dependence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</p:spPr>
            <p:txBody>
              <a:bodyPr/>
              <a:lstStyle/>
              <a:p>
                <a:r>
                  <a:rPr lang="en-US" dirty="0" smtClean="0"/>
                  <a:t>The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seem to limit the density gradient, which is expected to KBM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  <a:blipFill>
                <a:blip r:embed="rId3"/>
                <a:stretch>
                  <a:fillRect l="-1942" t="-1993" r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4" y="1582661"/>
            <a:ext cx="4191363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dependence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</p:spPr>
            <p:txBody>
              <a:bodyPr/>
              <a:lstStyle/>
              <a:p>
                <a:r>
                  <a:rPr lang="en-US" dirty="0" smtClean="0"/>
                  <a:t>The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seem to limit the density gradient, which is expected to KBM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  <a:blipFill>
                <a:blip r:embed="rId3"/>
                <a:stretch>
                  <a:fillRect l="-1942" t="-1993" r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4" y="1582661"/>
            <a:ext cx="4191363" cy="510584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277644">
            <a:off x="3497734" y="4767311"/>
            <a:ext cx="646899" cy="15241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4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dependence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</p:spPr>
            <p:txBody>
              <a:bodyPr/>
              <a:lstStyle/>
              <a:p>
                <a:r>
                  <a:rPr lang="en-US" dirty="0" smtClean="0"/>
                  <a:t>The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seem to limit the density gradient, which is expected to KBM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  <a:blipFill>
                <a:blip r:embed="rId3"/>
                <a:stretch>
                  <a:fillRect l="-1942" t="-1993" r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4" y="1582661"/>
            <a:ext cx="4191363" cy="510584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277644">
            <a:off x="3497734" y="4767311"/>
            <a:ext cx="646899" cy="15241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59"/>
          <a:stretch/>
        </p:blipFill>
        <p:spPr>
          <a:xfrm>
            <a:off x="4977427" y="2491102"/>
            <a:ext cx="7041391" cy="41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3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/>
                  <a:t>dependence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2836" y="1825625"/>
            <a:ext cx="2860964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98" y="1491245"/>
            <a:ext cx="7382638" cy="5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Approach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Future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0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" y="1115289"/>
            <a:ext cx="6195824" cy="53660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3965" y="-4849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/>
                  <a:t>dependence</a:t>
                </a:r>
                <a:endParaRPr lang="en-US" dirty="0"/>
              </a:p>
            </p:txBody>
          </p:sp>
        </mc:Choice>
        <mc:Fallback>
          <p:sp>
            <p:nvSpPr>
              <p:cNvPr id="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965" y="-4849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10570" y="727364"/>
                <a:ext cx="5063836" cy="5414963"/>
              </a:xfrm>
            </p:spPr>
            <p:txBody>
              <a:bodyPr/>
              <a:lstStyle/>
              <a:p>
                <a:r>
                  <a:rPr lang="en-US" dirty="0" smtClean="0"/>
                  <a:t>Electron density gradient is higher with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0570" y="727364"/>
                <a:ext cx="5063836" cy="5414963"/>
              </a:xfrm>
              <a:blipFill>
                <a:blip r:embed="rId4"/>
                <a:stretch>
                  <a:fillRect l="-2169" t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35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59" y="357285"/>
            <a:ext cx="8687777" cy="65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6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3615"/>
            <a:ext cx="6809509" cy="521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82" y="1535493"/>
            <a:ext cx="7207382" cy="52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7781" y="620279"/>
            <a:ext cx="4973782" cy="54272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8" y="714645"/>
            <a:ext cx="5479461" cy="61433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06582" y="-12469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/>
                  <a:t>dependence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06582" y="-12469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646219" y="921327"/>
            <a:ext cx="0" cy="53824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4" y="693858"/>
            <a:ext cx="4494826" cy="608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653" y="618898"/>
            <a:ext cx="4303146" cy="62391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9340914" y="135055"/>
                <a:ext cx="11780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914" y="135055"/>
                <a:ext cx="117807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1873117" y="170638"/>
                <a:ext cx="11780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117" y="170638"/>
                <a:ext cx="117807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9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4" y="270280"/>
            <a:ext cx="6926124" cy="61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26382" y="1690688"/>
                <a:ext cx="5126182" cy="4351338"/>
              </a:xfrm>
            </p:spPr>
            <p:txBody>
              <a:bodyPr/>
              <a:lstStyle/>
              <a:p>
                <a:r>
                  <a:rPr lang="en-US" dirty="0" smtClean="0"/>
                  <a:t>The data is taken from MDS+ database in NSTX 114500 ~ 14500</a:t>
                </a:r>
              </a:p>
              <a:p>
                <a:r>
                  <a:rPr lang="en-US" dirty="0" smtClean="0"/>
                  <a:t>Taking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Calculate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gradient </a:t>
                </a:r>
                <a:endParaRPr lang="en-US" dirty="0"/>
              </a:p>
              <a:p>
                <a:r>
                  <a:rPr lang="en-US" dirty="0" smtClean="0"/>
                  <a:t>Filter the H-mode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382" y="1690688"/>
                <a:ext cx="5126182" cy="4351338"/>
              </a:xfrm>
              <a:blipFill>
                <a:blip r:embed="rId2"/>
                <a:stretch>
                  <a:fillRect l="-214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5" y="1538288"/>
            <a:ext cx="6156849" cy="4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500"/>
            <a:ext cx="10515600" cy="1325563"/>
          </a:xfrm>
        </p:spPr>
        <p:txBody>
          <a:bodyPr/>
          <a:lstStyle/>
          <a:p>
            <a:r>
              <a:rPr lang="en-US" dirty="0" smtClean="0"/>
              <a:t>Example – NSTX 132588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5"/>
          <a:stretch/>
        </p:blipFill>
        <p:spPr>
          <a:xfrm>
            <a:off x="270163" y="1393063"/>
            <a:ext cx="5278582" cy="5300264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902036" y="1233055"/>
            <a:ext cx="5451764" cy="4943908"/>
          </a:xfrm>
        </p:spPr>
        <p:txBody>
          <a:bodyPr/>
          <a:lstStyle/>
          <a:p>
            <a:r>
              <a:rPr lang="en-US" dirty="0" smtClean="0"/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1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off for time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79127" y="1603952"/>
                <a:ext cx="5098472" cy="4351338"/>
              </a:xfrm>
            </p:spPr>
            <p:txBody>
              <a:bodyPr/>
              <a:lstStyle/>
              <a:p>
                <a:r>
                  <a:rPr lang="en-US" dirty="0" smtClean="0"/>
                  <a:t>Time 0.3 to </a:t>
                </a:r>
                <a:r>
                  <a:rPr lang="en-US" dirty="0" err="1" smtClean="0"/>
                  <a:t>t_max</a:t>
                </a:r>
                <a:endParaRPr lang="en-US" dirty="0" smtClean="0"/>
              </a:p>
              <a:p>
                <a:r>
                  <a:rPr lang="en-US" dirty="0" err="1" smtClean="0"/>
                  <a:t>t_max</a:t>
                </a:r>
                <a:r>
                  <a:rPr lang="en-US" dirty="0" smtClean="0"/>
                  <a:t> is when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&gt;0.02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9127" y="1603952"/>
                <a:ext cx="5098472" cy="4351338"/>
              </a:xfrm>
              <a:blipFill>
                <a:blip r:embed="rId2"/>
                <a:stretch>
                  <a:fillRect l="-215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5" y="1745674"/>
            <a:ext cx="5985300" cy="38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off for 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6164" y="1825625"/>
            <a:ext cx="4987635" cy="4351338"/>
          </a:xfrm>
        </p:spPr>
        <p:txBody>
          <a:bodyPr/>
          <a:lstStyle/>
          <a:p>
            <a:r>
              <a:rPr lang="en-US" dirty="0" smtClean="0"/>
              <a:t>R is 0.9 ~ 1.45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09" y="1616454"/>
            <a:ext cx="6043991" cy="417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pedestal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6164" y="1825625"/>
            <a:ext cx="4987635" cy="4351338"/>
          </a:xfrm>
        </p:spPr>
        <p:txBody>
          <a:bodyPr/>
          <a:lstStyle/>
          <a:p>
            <a:r>
              <a:rPr lang="en-US" dirty="0" smtClean="0"/>
              <a:t>Take gradient and find the max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770" y="2599369"/>
            <a:ext cx="4731920" cy="3397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1753034"/>
            <a:ext cx="5936673" cy="418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527" y="104748"/>
            <a:ext cx="5067960" cy="1325563"/>
          </a:xfrm>
        </p:spPr>
        <p:txBody>
          <a:bodyPr/>
          <a:lstStyle/>
          <a:p>
            <a:r>
              <a:rPr lang="en-US" dirty="0" smtClean="0"/>
              <a:t>Work flow</a:t>
            </a:r>
            <a:endParaRPr lang="en-US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EAF4B43-7FC1-4123-9685-2BFBDF933B65}"/>
              </a:ext>
            </a:extLst>
          </p:cNvPr>
          <p:cNvSpPr/>
          <p:nvPr/>
        </p:nvSpPr>
        <p:spPr>
          <a:xfrm>
            <a:off x="935337" y="288363"/>
            <a:ext cx="403473" cy="58007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BD75A-B9E2-42D9-B62D-5883146273D2}"/>
              </a:ext>
            </a:extLst>
          </p:cNvPr>
          <p:cNvSpPr txBox="1"/>
          <p:nvPr/>
        </p:nvSpPr>
        <p:spPr>
          <a:xfrm>
            <a:off x="148605" y="2909040"/>
            <a:ext cx="73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0.05s/shot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2763756" y="647414"/>
            <a:ext cx="1" cy="24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2051283" y="212214"/>
            <a:ext cx="1424947" cy="4352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Discharge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Flowchart: Alternate Process 30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/>
              <p:nvPr/>
            </p:nvSpPr>
            <p:spPr>
              <a:xfrm>
                <a:off x="1569836" y="887646"/>
                <a:ext cx="2387839" cy="646691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Get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>
          <p:sp>
            <p:nvSpPr>
              <p:cNvPr id="31" name="Flowchart: Alternate Process 30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836" y="887646"/>
                <a:ext cx="2387839" cy="646691"/>
              </a:xfrm>
              <a:prstGeom prst="flowChartAlternateProcess">
                <a:avLst/>
              </a:prstGeom>
              <a:blipFill>
                <a:blip r:embed="rId2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1569836" y="1712264"/>
            <a:ext cx="2387839" cy="64669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Cut </a:t>
            </a:r>
            <a:r>
              <a:rPr lang="en-US" sz="1600" dirty="0"/>
              <a:t>R 0.9 ~ </a:t>
            </a:r>
            <a:r>
              <a:rPr lang="en-US" sz="1600" dirty="0" smtClean="0"/>
              <a:t>1.45m</a:t>
            </a:r>
            <a:endParaRPr lang="en-US" sz="1600" dirty="0" smtClean="0"/>
          </a:p>
          <a:p>
            <a:pPr algn="ctr"/>
            <a:r>
              <a:rPr lang="en-US" sz="1600" dirty="0" smtClean="0"/>
              <a:t>Choose the plateau time</a:t>
            </a:r>
            <a:endParaRPr lang="en-US" sz="1600" dirty="0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1569836" y="2536882"/>
            <a:ext cx="2387839" cy="64669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Interpolate the time and radius to uniform coordinate</a:t>
            </a:r>
            <a:endParaRPr lang="en-US" sz="1600" dirty="0"/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1569328" y="3361500"/>
            <a:ext cx="2387839" cy="53252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Calculate the </a:t>
            </a:r>
          </a:p>
          <a:p>
            <a:pPr algn="ctr"/>
            <a:r>
              <a:rPr lang="en-US" sz="1600" dirty="0" err="1" smtClean="0"/>
              <a:t>dn</a:t>
            </a:r>
            <a:r>
              <a:rPr lang="en-US" sz="1600" dirty="0" smtClean="0"/>
              <a:t>/</a:t>
            </a:r>
            <a:r>
              <a:rPr lang="en-US" sz="1600" dirty="0" err="1" smtClean="0"/>
              <a:t>dR</a:t>
            </a:r>
            <a:r>
              <a:rPr lang="en-US" sz="1600" dirty="0"/>
              <a:t>, </a:t>
            </a:r>
            <a:r>
              <a:rPr lang="en-US" sz="1600" dirty="0" err="1" smtClean="0"/>
              <a:t>dT</a:t>
            </a:r>
            <a:r>
              <a:rPr lang="en-US" sz="1600" dirty="0" smtClean="0"/>
              <a:t>/</a:t>
            </a:r>
            <a:r>
              <a:rPr lang="en-US" sz="1600" dirty="0" err="1" smtClean="0"/>
              <a:t>dR</a:t>
            </a:r>
            <a:r>
              <a:rPr lang="en-US" sz="1600" dirty="0" smtClean="0"/>
              <a:t> </a:t>
            </a:r>
            <a:endParaRPr lang="en-US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Flowchart: Alternate Process 34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/>
              <p:nvPr/>
            </p:nvSpPr>
            <p:spPr>
              <a:xfrm>
                <a:off x="1569328" y="4896567"/>
                <a:ext cx="2387839" cy="1282560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Output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𝑝𝑒𝑑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𝑝𝑒𝑑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35" name="Flowchart: Alternate Process 34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28" y="4896567"/>
                <a:ext cx="2387839" cy="1282560"/>
              </a:xfrm>
              <a:prstGeom prst="flowChartAlternateProcess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Flowchart: Alternate Process 35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/>
              <p:nvPr/>
            </p:nvSpPr>
            <p:spPr>
              <a:xfrm>
                <a:off x="1569328" y="4071949"/>
                <a:ext cx="2387839" cy="646691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Find pedestal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𝑝𝑒𝑑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6" name="Flowchart: Alternate Process 35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28" y="4071949"/>
                <a:ext cx="2387839" cy="646691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763756" y="1534337"/>
            <a:ext cx="0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763756" y="2358955"/>
            <a:ext cx="0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2763248" y="3183573"/>
            <a:ext cx="508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2763248" y="3894022"/>
            <a:ext cx="0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763248" y="4718640"/>
            <a:ext cx="0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/>
              <p:cNvSpPr txBox="1">
                <a:spLocks/>
              </p:cNvSpPr>
              <p:nvPr/>
            </p:nvSpPr>
            <p:spPr>
              <a:xfrm>
                <a:off x="5588907" y="1299082"/>
                <a:ext cx="5791199" cy="31412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whole process time 20min to go through (10,000 discharges)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Take H-mode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07" y="1299082"/>
                <a:ext cx="5791199" cy="3141299"/>
              </a:xfrm>
              <a:prstGeom prst="rect">
                <a:avLst/>
              </a:prstGeom>
              <a:blipFill>
                <a:blip r:embed="rId5"/>
                <a:stretch>
                  <a:fillRect l="-1895" t="-3107" r="-1053" b="-5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4645770" y="5181149"/>
            <a:ext cx="2387839" cy="7133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Filter out the unusable data</a:t>
            </a:r>
            <a:endParaRPr lang="en-US" sz="16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5" idx="3"/>
            <a:endCxn id="67" idx="1"/>
          </p:cNvCxnSpPr>
          <p:nvPr/>
        </p:nvCxnSpPr>
        <p:spPr>
          <a:xfrm>
            <a:off x="3957167" y="5537847"/>
            <a:ext cx="688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22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257</Words>
  <Application>Microsoft Office PowerPoint</Application>
  <PresentationFormat>Widescreen</PresentationFormat>
  <Paragraphs>70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Analysis of micro-instabilities  impact on the electron temperature gradient length in NSTX pedestals</vt:lpstr>
      <vt:lpstr>Overview</vt:lpstr>
      <vt:lpstr>Motivation</vt:lpstr>
      <vt:lpstr>Data acquisition</vt:lpstr>
      <vt:lpstr>Example – NSTX 132588</vt:lpstr>
      <vt:lpstr>Cut off for time </vt:lpstr>
      <vt:lpstr>Cut off for R </vt:lpstr>
      <vt:lpstr>Finding pedestal</vt:lpstr>
      <vt:lpstr>Work flow</vt:lpstr>
      <vt:lpstr>Spotting H-mode</vt:lpstr>
      <vt:lpstr>Spotting H-mode</vt:lpstr>
      <vt:lpstr>Spotting H-mode</vt:lpstr>
      <vt:lpstr>η dependence</vt:lpstr>
      <vt:lpstr>η dependence</vt:lpstr>
      <vt:lpstr>PowerPoint Presentation</vt:lpstr>
      <vt:lpstr>β_e dependence</vt:lpstr>
      <vt:lpstr>β_e dependence</vt:lpstr>
      <vt:lpstr>β_e dependence</vt:lpstr>
      <vt:lpstr>ν_ei dependence</vt:lpstr>
      <vt:lpstr>ν_ei dependence</vt:lpstr>
      <vt:lpstr>PowerPoint Presentation</vt:lpstr>
      <vt:lpstr>Backup</vt:lpstr>
      <vt:lpstr>PowerPoint Presentation</vt:lpstr>
      <vt:lpstr>PowerPoint Presentation</vt:lpstr>
      <vt:lpstr>ν_ei dependence</vt:lpstr>
      <vt:lpstr>PowerPoint Presentation</vt:lpstr>
      <vt:lpstr>PowerPoint Presentation</vt:lpstr>
    </vt:vector>
  </TitlesOfParts>
  <Company>General Atomics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 Xing</dc:creator>
  <cp:lastModifiedBy>Tian Xing</cp:lastModifiedBy>
  <cp:revision>29</cp:revision>
  <dcterms:created xsi:type="dcterms:W3CDTF">2023-01-31T18:16:41Z</dcterms:created>
  <dcterms:modified xsi:type="dcterms:W3CDTF">2023-02-03T00:34:37Z</dcterms:modified>
</cp:coreProperties>
</file>